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65" r:id="rId4"/>
    <p:sldId id="257" r:id="rId5"/>
    <p:sldId id="259" r:id="rId6"/>
    <p:sldId id="266" r:id="rId7"/>
    <p:sldId id="260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34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04406-9FC5-ACFE-893D-D4EADEB1A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388" y="745440"/>
            <a:ext cx="8132227" cy="3559859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0AF19C-C14B-F137-2DE9-199245904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308" y="4669316"/>
            <a:ext cx="8132227" cy="135048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6A999-B8D4-1774-9F1B-9F9FE1B3B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E3B7B-C7B5-42CF-90CF-67B3D21B2314}" type="datetime1">
              <a:rPr lang="en-US" smtClean="0"/>
              <a:t>21-Apr-24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65D5D-2AE2-6F91-D1EB-6DD8FC3CE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029E4-3A4E-970A-17A8-1E17D37D1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876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CDEBC-9F49-FA9D-D13C-DB380A62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451"/>
            <a:ext cx="10875953" cy="121465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00CB13-23E6-D711-450C-A85A0CB99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35467" y="1972101"/>
            <a:ext cx="10848873" cy="40476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9BB7B-5C14-76DB-FEA8-3DBC09A96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9902-F134-45BD-ABD2-80C28059B090}" type="datetime1">
              <a:rPr lang="en-US" smtClean="0"/>
              <a:t>21-Apr-24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C13CC-29B3-9FDC-C746-D5D65CC2A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52A12-895F-E9BE-5289-4E0411BD3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099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A17614-2270-537D-8B09-6CB65016AD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9496" y="755981"/>
            <a:ext cx="2277552" cy="5338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BC98B5-885C-CBB1-A858-76F65F7D2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755981"/>
            <a:ext cx="8230086" cy="533836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5DAFE-6A83-FB7D-72DF-232EFE204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DB0-379A-41B7-9B29-7F42F0D571D5}" type="datetime1">
              <a:rPr lang="en-US" smtClean="0"/>
              <a:t>21-Apr-24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41CCF-A3CD-506E-3AAE-CAEFA8C1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0DD9D-25C2-0EDF-A6F4-71946D57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502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D22A-1F6D-0DE5-E04A-DC466353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ADD6F-7C93-3CD3-AC8D-28A78787C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06E74-14FC-84D9-4B41-7D9FB0D57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21-Apr-24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5A7DC-6292-6181-949E-F8BC3FA1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0F5C6-EADC-E072-B19B-49BB11DF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15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2054-1AE7-534F-0CFE-1F0628A09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38" y="2243708"/>
            <a:ext cx="9156288" cy="3776091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8EC2A-45C7-131C-0F4A-56E62EB02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137" y="838201"/>
            <a:ext cx="9156289" cy="140550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5A323-2679-E978-8856-2FEBE8F5A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AEB6-FCE1-4CD5-923B-84E54F1460D5}" type="datetime1">
              <a:rPr lang="en-US" smtClean="0"/>
              <a:t>21-Apr-24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71DC2-625E-0477-BF8C-F3CDDCE4B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1A644-D449-E464-C2DF-F045A5189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0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12719-44A3-3EE8-D757-F0E0F9632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197" y="750627"/>
            <a:ext cx="10846556" cy="130415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40DC2-69F2-A056-508C-F5138E71F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6961" y="2075250"/>
            <a:ext cx="4571288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A2243E-0673-54F2-5B38-DF5D2C736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9560" y="2075250"/>
            <a:ext cx="4770191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46B7D-7BAF-8DE9-FB5A-282908B03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74C2F-71A1-43C9-B2F6-A4FAC8157F1A}" type="datetime1">
              <a:rPr lang="en-US" smtClean="0"/>
              <a:t>21-Apr-24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99017-BDD7-56C7-43AE-4B86AC781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E7D63-14BF-E333-B350-75DA58E2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94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7F72-3970-859F-C268-E9940EF2D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49" y="743803"/>
            <a:ext cx="10764271" cy="1025362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37CC6-89B8-3CF3-6973-1B5B71782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6961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50EB0-E35B-DA3D-B6A1-2422B01C6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56961" y="2678597"/>
            <a:ext cx="4571287" cy="35067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7A15D0-F178-1506-0E61-C8FFDF9BD6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8633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6CB421-A65A-A7DC-40A7-D8B76F9C3A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8633" y="2678596"/>
            <a:ext cx="4571287" cy="35067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AF5675-5329-D2DB-FAFF-700D076CA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31DCC-9916-4BB7-A2E9-25EC84C740A7}" type="datetime1">
              <a:rPr lang="en-US" smtClean="0"/>
              <a:t>21-Apr-24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392A97-07D9-5E5C-2A31-3B7D764CE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626143-8FEE-0ABD-25C7-C34AF6568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127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26EFE-D86C-B076-D4D1-FAD1883E0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766"/>
            <a:ext cx="7240293" cy="3547534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3F3B23-C631-4B62-3211-30222ABE1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9146A-335D-4B7F-86AE-5D483B1F631C}" type="datetime1">
              <a:rPr lang="en-US" smtClean="0"/>
              <a:t>21-Apr-24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9A1FB-EA0D-F6A3-A4EB-001AA082A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671B7-A902-587D-89D0-ECFB738FD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48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A27D49-E5B4-0E67-FCFC-62A04E705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D8EC-8E17-4CE6-99C2-C22488572868}" type="datetime1">
              <a:rPr lang="en-US" smtClean="0"/>
              <a:t>21-Apr-24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0E4B02-DD32-C63F-6FEE-BC36E2EF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5FA8B-18F7-7DDC-74E0-B1C7139E7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56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D42A-8FC3-F6BE-4CF7-1490DE4FD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95" y="766636"/>
            <a:ext cx="3951745" cy="151062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A2BAA-1CCB-696D-D506-5E1747080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400" y="702452"/>
            <a:ext cx="6249988" cy="531734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3C3E7-B970-EF6C-A6D3-6CB81C948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3953" y="2277264"/>
            <a:ext cx="3752747" cy="374253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F32464-D130-7DA0-050D-B444566B1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50ABA-DFFA-4B13-BB77-624D9164A38B}" type="datetime1">
              <a:rPr lang="en-US" smtClean="0"/>
              <a:t>21-Apr-24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2B3B4-209E-187A-6F86-2F2EAD9F7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6A2A86-6CB1-F027-66AC-8EBFA9D06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788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8F49-A418-C21F-25DC-E4C2E1716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72" y="765850"/>
            <a:ext cx="3995693" cy="177477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78CDE2-0C1B-D3BE-F399-98D983EF45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05400" y="838200"/>
            <a:ext cx="6249988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86322-CA2D-A634-C10E-4F22BCE48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0137" y="2552699"/>
            <a:ext cx="3736563" cy="3467099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AD0DD6-F55F-4437-DEC5-FA6028509A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fld id="{3220A08F-2B1D-4498-A043-7C299B1C2561}" type="datetime1">
              <a:rPr lang="en-US" smtClean="0"/>
              <a:t>21-Apr-24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B46D7-EE7C-E399-6A6B-18237228F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1B808-3207-D755-3B0B-E1D8814B2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634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FF45E2-9197-4E34-029A-725ADAC0C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620202"/>
            <a:ext cx="9956747" cy="14387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CC19E-63FE-1D76-2550-01FD9A6D9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467" y="2306781"/>
            <a:ext cx="9956747" cy="3870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FA067-55BA-33CD-E6F2-B24B2D5DE8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0137" y="63202"/>
            <a:ext cx="2743200" cy="3182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567E9B64-DC09-41C8-9DE3-DA74AF8D2F97}" type="datetime1">
              <a:rPr lang="en-US" smtClean="0"/>
              <a:t>21-Apr-24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5EAE2-7EF5-FFAA-CD74-AA63C67119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44016" y="6424761"/>
            <a:ext cx="4059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9DC1A-2539-3AE9-11EA-B87D22E62C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3951" y="6425816"/>
            <a:ext cx="4297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6E91CC32-6A6B-4E2E-BBA1-6864F305DA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3585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aamahmod/Wuzzuf_Web_Scraping_Analysis_Project" TargetMode="External"/><Relationship Id="rId2" Type="http://schemas.openxmlformats.org/officeDocument/2006/relationships/hyperlink" Target="https://wuzzuf.net/explor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72EA82-F7BF-E455-3244-8BCFC5041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Different Hand Drawn Graphs">
            <a:extLst>
              <a:ext uri="{FF2B5EF4-FFF2-40B4-BE49-F238E27FC236}">
                <a16:creationId xmlns:a16="http://schemas.microsoft.com/office/drawing/2014/main" id="{E7333085-BAEC-F186-08DA-7B683C2706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2" y="4316"/>
            <a:ext cx="12191998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A482A06-0FA1-DF3A-657C-33FC99466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82279" y="-1082279"/>
            <a:ext cx="6857999" cy="9022559"/>
          </a:xfrm>
          <a:prstGeom prst="rect">
            <a:avLst/>
          </a:prstGeom>
          <a:gradFill>
            <a:gsLst>
              <a:gs pos="55000">
                <a:srgbClr val="000000">
                  <a:alpha val="2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93FEA007-DF45-098E-E939-597845C64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36"/>
            <a:ext cx="12192000" cy="6858000"/>
          </a:xfrm>
          <a:custGeom>
            <a:avLst/>
            <a:gdLst>
              <a:gd name="connsiteX0" fmla="*/ 769743 w 12192000"/>
              <a:gd name="connsiteY0" fmla="*/ 74815 h 6858000"/>
              <a:gd name="connsiteX1" fmla="*/ 72877 w 12192000"/>
              <a:gd name="connsiteY1" fmla="*/ 771681 h 6858000"/>
              <a:gd name="connsiteX2" fmla="*/ 72877 w 12192000"/>
              <a:gd name="connsiteY2" fmla="*/ 6089552 h 6858000"/>
              <a:gd name="connsiteX3" fmla="*/ 769743 w 12192000"/>
              <a:gd name="connsiteY3" fmla="*/ 6786418 h 6858000"/>
              <a:gd name="connsiteX4" fmla="*/ 11422261 w 12192000"/>
              <a:gd name="connsiteY4" fmla="*/ 6786418 h 6858000"/>
              <a:gd name="connsiteX5" fmla="*/ 12119127 w 12192000"/>
              <a:gd name="connsiteY5" fmla="*/ 6089552 h 6858000"/>
              <a:gd name="connsiteX6" fmla="*/ 12119127 w 12192000"/>
              <a:gd name="connsiteY6" fmla="*/ 771681 h 6858000"/>
              <a:gd name="connsiteX7" fmla="*/ 11422261 w 12192000"/>
              <a:gd name="connsiteY7" fmla="*/ 74815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769743" y="74815"/>
                </a:moveTo>
                <a:cubicBezTo>
                  <a:pt x="384875" y="74815"/>
                  <a:pt x="72877" y="386813"/>
                  <a:pt x="72877" y="771681"/>
                </a:cubicBezTo>
                <a:lnTo>
                  <a:pt x="72877" y="6089552"/>
                </a:lnTo>
                <a:cubicBezTo>
                  <a:pt x="72877" y="6474420"/>
                  <a:pt x="384875" y="6786418"/>
                  <a:pt x="769743" y="6786418"/>
                </a:cubicBezTo>
                <a:lnTo>
                  <a:pt x="11422261" y="6786418"/>
                </a:lnTo>
                <a:cubicBezTo>
                  <a:pt x="11807129" y="6786418"/>
                  <a:pt x="12119127" y="6474420"/>
                  <a:pt x="12119127" y="6089552"/>
                </a:cubicBezTo>
                <a:lnTo>
                  <a:pt x="12119127" y="771681"/>
                </a:lnTo>
                <a:cubicBezTo>
                  <a:pt x="12119127" y="386813"/>
                  <a:pt x="11807129" y="74815"/>
                  <a:pt x="11422261" y="7481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2C16D7-F84F-6372-73E6-4807E0DC45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079" y="5315371"/>
            <a:ext cx="4914907" cy="942815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Web Scraping &amp; Data analysis Project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5D9690-0AD9-ACE8-C02B-F1058A2864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568" y="3274200"/>
            <a:ext cx="4914907" cy="1828702"/>
          </a:xfrm>
        </p:spPr>
        <p:txBody>
          <a:bodyPr anchor="b">
            <a:normAutofit/>
          </a:bodyPr>
          <a:lstStyle/>
          <a:p>
            <a:r>
              <a:rPr lang="en-US" sz="4100" dirty="0">
                <a:solidFill>
                  <a:srgbClr val="FFFFFF"/>
                </a:solidFill>
              </a:rPr>
              <a:t>Most Required Skills For : Data Analyst</a:t>
            </a:r>
          </a:p>
        </p:txBody>
      </p:sp>
    </p:spTree>
    <p:extLst>
      <p:ext uri="{BB962C8B-B14F-4D97-AF65-F5344CB8AC3E}">
        <p14:creationId xmlns:p14="http://schemas.microsoft.com/office/powerpoint/2010/main" val="243659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0E9F74D-F55F-F7B2-75C2-14DECC31E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710A2054-FB7A-EA09-5DA6-8CFF31520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8379" y="0"/>
            <a:ext cx="5058469" cy="6874453"/>
          </a:xfrm>
          <a:custGeom>
            <a:avLst/>
            <a:gdLst>
              <a:gd name="connsiteX0" fmla="*/ 679539 w 5058469"/>
              <a:gd name="connsiteY0" fmla="*/ 0 h 6874453"/>
              <a:gd name="connsiteX1" fmla="*/ 5058469 w 5058469"/>
              <a:gd name="connsiteY1" fmla="*/ 0 h 6874453"/>
              <a:gd name="connsiteX2" fmla="*/ 5058469 w 5058469"/>
              <a:gd name="connsiteY2" fmla="*/ 6874453 h 6874453"/>
              <a:gd name="connsiteX3" fmla="*/ 679539 w 5058469"/>
              <a:gd name="connsiteY3" fmla="*/ 6874453 h 6874453"/>
              <a:gd name="connsiteX4" fmla="*/ 0 w 5058469"/>
              <a:gd name="connsiteY4" fmla="*/ 6194913 h 6874453"/>
              <a:gd name="connsiteX5" fmla="*/ 0 w 5058469"/>
              <a:gd name="connsiteY5" fmla="*/ 679540 h 6874453"/>
              <a:gd name="connsiteX6" fmla="*/ 679539 w 5058469"/>
              <a:gd name="connsiteY6" fmla="*/ 0 h 687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58469" h="6874453">
                <a:moveTo>
                  <a:pt x="679539" y="0"/>
                </a:moveTo>
                <a:lnTo>
                  <a:pt x="5058469" y="0"/>
                </a:lnTo>
                <a:lnTo>
                  <a:pt x="5058469" y="6874453"/>
                </a:lnTo>
                <a:lnTo>
                  <a:pt x="679539" y="6874453"/>
                </a:lnTo>
                <a:cubicBezTo>
                  <a:pt x="304240" y="6874453"/>
                  <a:pt x="0" y="6570213"/>
                  <a:pt x="0" y="6194913"/>
                </a:cubicBezTo>
                <a:lnTo>
                  <a:pt x="0" y="679540"/>
                </a:lnTo>
                <a:cubicBezTo>
                  <a:pt x="0" y="304240"/>
                  <a:pt x="304240" y="0"/>
                  <a:pt x="67953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E43791-CAB2-4E53-FCBE-7847EC87E63B}"/>
              </a:ext>
            </a:extLst>
          </p:cNvPr>
          <p:cNvSpPr txBox="1"/>
          <p:nvPr/>
        </p:nvSpPr>
        <p:spPr>
          <a:xfrm>
            <a:off x="246245" y="430092"/>
            <a:ext cx="4256263" cy="33194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</a:pPr>
            <a:r>
              <a:rPr lang="en-US" b="1" dirty="0"/>
              <a:t>Domain Knowledge :</a:t>
            </a:r>
          </a:p>
          <a:p>
            <a:pPr marL="57150" indent="-28575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1" dirty="0"/>
              <a:t>Business Knowledge </a:t>
            </a:r>
          </a:p>
          <a:p>
            <a:pPr marL="57150" indent="-28575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1" dirty="0"/>
              <a:t>Finance Knowledge</a:t>
            </a:r>
          </a:p>
          <a:p>
            <a:pPr marL="57150" indent="-28575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1" dirty="0"/>
              <a:t>Economics Knowledge</a:t>
            </a:r>
          </a:p>
          <a:p>
            <a:pPr marL="57150" indent="-28575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1" dirty="0"/>
              <a:t>Marketing Knowledge</a:t>
            </a:r>
          </a:p>
          <a:p>
            <a:pPr marL="57150" indent="-28575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</a:pP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FB92E-B3BB-5ECE-B1DD-2F465778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6E91CC32-6A6B-4E2E-BBA1-6864F305DA26}" type="slidenum">
              <a:rPr lang="en-US">
                <a:solidFill>
                  <a:schemeClr val="bg1"/>
                </a:solidFill>
              </a:rPr>
              <a:pPr defTabSz="914400">
                <a:spcAft>
                  <a:spcPts val="600"/>
                </a:spcAft>
              </a:pPr>
              <a:t>10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 descr="A graph of skills with different colored squares">
            <a:extLst>
              <a:ext uri="{FF2B5EF4-FFF2-40B4-BE49-F238E27FC236}">
                <a16:creationId xmlns:a16="http://schemas.microsoft.com/office/drawing/2014/main" id="{A60EC577-6773-8469-85EE-B8D89A0D7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90" y="772757"/>
            <a:ext cx="6971860" cy="488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15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6A36E-961B-8325-F799-44C79C493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most required skills to work as a Data Analyst?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9AD1B-B0C4-75AA-C3EC-82AB62BE0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Many of the Beginners in Data Analysis field are confused by This Question </a:t>
            </a:r>
          </a:p>
          <a:p>
            <a:pPr marL="0" indent="0">
              <a:buNone/>
            </a:pPr>
            <a:r>
              <a:rPr lang="en-US" dirty="0"/>
              <a:t>This Project is answering this by analyze 75 Job offers Scraped from </a:t>
            </a:r>
            <a:r>
              <a:rPr lang="en-US" dirty="0" err="1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Wuzzuf</a:t>
            </a:r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Website</a:t>
            </a:r>
            <a:endParaRPr lang="en-US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B0F0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with all files (</a:t>
            </a:r>
            <a:r>
              <a:rPr lang="en-US" dirty="0" err="1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US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1B34F-6E1B-FC4A-1FB0-51F94DD76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725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C7EED-DAE1-5495-518B-734867ACC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Used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E74AB-52BF-65AF-817F-9814F4642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Web Scraping : Python (</a:t>
            </a:r>
            <a:r>
              <a:rPr lang="en-US" dirty="0" err="1"/>
              <a:t>Selenuim</a:t>
            </a:r>
            <a:r>
              <a:rPr lang="en-US" dirty="0"/>
              <a:t>)</a:t>
            </a:r>
          </a:p>
          <a:p>
            <a:r>
              <a:rPr lang="en-US" dirty="0"/>
              <a:t>2. Data Preparations : Python (Pandas, </a:t>
            </a:r>
            <a:r>
              <a:rPr lang="en-US" dirty="0" err="1"/>
              <a:t>Numpy</a:t>
            </a:r>
            <a:r>
              <a:rPr lang="en-US" dirty="0"/>
              <a:t>)  </a:t>
            </a:r>
          </a:p>
          <a:p>
            <a:r>
              <a:rPr lang="en-US" dirty="0"/>
              <a:t>3. Visualizations : Python (Matplotlib)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7E349-6B8D-CD92-CCA5-DB8C28024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8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2BEFF-88EF-9116-FB2D-4AE0984A9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Skills is categorized by 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F1AAB-E296-61A2-9A50-C03B132F8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4</a:t>
            </a:fld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A7B88B5-63A3-19B5-AC7D-F8F23629B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Technical Skills</a:t>
            </a:r>
          </a:p>
          <a:p>
            <a:r>
              <a:rPr lang="en-US" sz="2400" dirty="0"/>
              <a:t>Soft Skills</a:t>
            </a:r>
          </a:p>
          <a:p>
            <a:r>
              <a:rPr lang="en-US" sz="2400" dirty="0"/>
              <a:t>Analytical Skills</a:t>
            </a:r>
          </a:p>
          <a:p>
            <a:r>
              <a:rPr lang="en-US" sz="2400" dirty="0"/>
              <a:t>Qualifications</a:t>
            </a:r>
          </a:p>
          <a:p>
            <a:r>
              <a:rPr lang="en-US" sz="2400" dirty="0"/>
              <a:t>Domain Knowledge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337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0E9F74D-F55F-F7B2-75C2-14DECC31E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10A2054-FB7A-EA09-5DA6-8CFF31520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8379" y="0"/>
            <a:ext cx="5058469" cy="6874453"/>
          </a:xfrm>
          <a:custGeom>
            <a:avLst/>
            <a:gdLst>
              <a:gd name="connsiteX0" fmla="*/ 679539 w 5058469"/>
              <a:gd name="connsiteY0" fmla="*/ 0 h 6874453"/>
              <a:gd name="connsiteX1" fmla="*/ 5058469 w 5058469"/>
              <a:gd name="connsiteY1" fmla="*/ 0 h 6874453"/>
              <a:gd name="connsiteX2" fmla="*/ 5058469 w 5058469"/>
              <a:gd name="connsiteY2" fmla="*/ 6874453 h 6874453"/>
              <a:gd name="connsiteX3" fmla="*/ 679539 w 5058469"/>
              <a:gd name="connsiteY3" fmla="*/ 6874453 h 6874453"/>
              <a:gd name="connsiteX4" fmla="*/ 0 w 5058469"/>
              <a:gd name="connsiteY4" fmla="*/ 6194913 h 6874453"/>
              <a:gd name="connsiteX5" fmla="*/ 0 w 5058469"/>
              <a:gd name="connsiteY5" fmla="*/ 679540 h 6874453"/>
              <a:gd name="connsiteX6" fmla="*/ 679539 w 5058469"/>
              <a:gd name="connsiteY6" fmla="*/ 0 h 687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58469" h="6874453">
                <a:moveTo>
                  <a:pt x="679539" y="0"/>
                </a:moveTo>
                <a:lnTo>
                  <a:pt x="5058469" y="0"/>
                </a:lnTo>
                <a:lnTo>
                  <a:pt x="5058469" y="6874453"/>
                </a:lnTo>
                <a:lnTo>
                  <a:pt x="679539" y="6874453"/>
                </a:lnTo>
                <a:cubicBezTo>
                  <a:pt x="304240" y="6874453"/>
                  <a:pt x="0" y="6570213"/>
                  <a:pt x="0" y="6194913"/>
                </a:cubicBezTo>
                <a:lnTo>
                  <a:pt x="0" y="679540"/>
                </a:lnTo>
                <a:cubicBezTo>
                  <a:pt x="0" y="304240"/>
                  <a:pt x="304240" y="0"/>
                  <a:pt x="67953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E43791-CAB2-4E53-FCBE-7847EC87E63B}"/>
              </a:ext>
            </a:extLst>
          </p:cNvPr>
          <p:cNvSpPr txBox="1"/>
          <p:nvPr/>
        </p:nvSpPr>
        <p:spPr>
          <a:xfrm>
            <a:off x="241227" y="400275"/>
            <a:ext cx="4256263" cy="33194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</a:pPr>
            <a:r>
              <a:rPr lang="en-US" b="1" dirty="0"/>
              <a:t>The Most words or skills is mentioned in Job offers is : 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</a:pPr>
            <a:endParaRPr lang="en-US" b="1" dirty="0"/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AutoNum type="arabicPeriod"/>
            </a:pPr>
            <a:r>
              <a:rPr lang="en-US" b="1" i="1" dirty="0"/>
              <a:t>Qualifications needed for the Job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AutoNum type="arabicPeriod"/>
            </a:pPr>
            <a:r>
              <a:rPr lang="en-US" b="1" i="1" dirty="0"/>
              <a:t>Technical Skills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AutoNum type="arabicPeriod"/>
            </a:pPr>
            <a:r>
              <a:rPr lang="en-US" b="1" i="1" dirty="0"/>
              <a:t>Soft Skills 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AutoNum type="arabicPeriod"/>
            </a:pPr>
            <a:r>
              <a:rPr lang="en-US" b="1" i="1" dirty="0"/>
              <a:t>Domain Knowledge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AutoNum type="arabicPeriod"/>
            </a:pPr>
            <a:r>
              <a:rPr lang="en-US" b="1" i="1" dirty="0"/>
              <a:t>Analytical Skills</a:t>
            </a:r>
          </a:p>
        </p:txBody>
      </p:sp>
      <p:pic>
        <p:nvPicPr>
          <p:cNvPr id="8" name="Content Placeholder 7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F097A57C-59A3-EE2C-69B6-037B86EA8B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372" y="1311198"/>
            <a:ext cx="7099478" cy="413544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FB92E-B3BB-5ECE-B1DD-2F465778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6E91CC32-6A6B-4E2E-BBA1-6864F305DA26}" type="slidenum">
              <a:rPr lang="en-US">
                <a:solidFill>
                  <a:schemeClr val="bg1"/>
                </a:solidFill>
              </a:rPr>
              <a:pPr defTabSz="914400">
                <a:spcAft>
                  <a:spcPts val="600"/>
                </a:spcAft>
              </a:pPr>
              <a:t>5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785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0E9F74D-F55F-F7B2-75C2-14DECC31E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710A2054-FB7A-EA09-5DA6-8CFF31520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8379" y="0"/>
            <a:ext cx="5058469" cy="6874453"/>
          </a:xfrm>
          <a:custGeom>
            <a:avLst/>
            <a:gdLst>
              <a:gd name="connsiteX0" fmla="*/ 679539 w 5058469"/>
              <a:gd name="connsiteY0" fmla="*/ 0 h 6874453"/>
              <a:gd name="connsiteX1" fmla="*/ 5058469 w 5058469"/>
              <a:gd name="connsiteY1" fmla="*/ 0 h 6874453"/>
              <a:gd name="connsiteX2" fmla="*/ 5058469 w 5058469"/>
              <a:gd name="connsiteY2" fmla="*/ 6874453 h 6874453"/>
              <a:gd name="connsiteX3" fmla="*/ 679539 w 5058469"/>
              <a:gd name="connsiteY3" fmla="*/ 6874453 h 6874453"/>
              <a:gd name="connsiteX4" fmla="*/ 0 w 5058469"/>
              <a:gd name="connsiteY4" fmla="*/ 6194913 h 6874453"/>
              <a:gd name="connsiteX5" fmla="*/ 0 w 5058469"/>
              <a:gd name="connsiteY5" fmla="*/ 679540 h 6874453"/>
              <a:gd name="connsiteX6" fmla="*/ 679539 w 5058469"/>
              <a:gd name="connsiteY6" fmla="*/ 0 h 687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58469" h="6874453">
                <a:moveTo>
                  <a:pt x="679539" y="0"/>
                </a:moveTo>
                <a:lnTo>
                  <a:pt x="5058469" y="0"/>
                </a:lnTo>
                <a:lnTo>
                  <a:pt x="5058469" y="6874453"/>
                </a:lnTo>
                <a:lnTo>
                  <a:pt x="679539" y="6874453"/>
                </a:lnTo>
                <a:cubicBezTo>
                  <a:pt x="304240" y="6874453"/>
                  <a:pt x="0" y="6570213"/>
                  <a:pt x="0" y="6194913"/>
                </a:cubicBezTo>
                <a:lnTo>
                  <a:pt x="0" y="679540"/>
                </a:lnTo>
                <a:cubicBezTo>
                  <a:pt x="0" y="304240"/>
                  <a:pt x="304240" y="0"/>
                  <a:pt x="67953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E43791-CAB2-4E53-FCBE-7847EC87E63B}"/>
              </a:ext>
            </a:extLst>
          </p:cNvPr>
          <p:cNvSpPr txBox="1"/>
          <p:nvPr/>
        </p:nvSpPr>
        <p:spPr>
          <a:xfrm>
            <a:off x="226504" y="721453"/>
            <a:ext cx="4278100" cy="3172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</a:pPr>
            <a:r>
              <a:rPr lang="en-US" b="1" dirty="0"/>
              <a:t>The Most Technical skills is mentioned in Job offers is : 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</a:pPr>
            <a:endParaRPr lang="en-US" b="1" dirty="0"/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AutoNum type="arabicPeriod"/>
            </a:pPr>
            <a:r>
              <a:rPr lang="en-US" b="1" i="1" dirty="0"/>
              <a:t>Microsoft Excel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AutoNum type="arabicPeriod"/>
            </a:pPr>
            <a:r>
              <a:rPr lang="en-US" b="1" i="1" dirty="0"/>
              <a:t>SQL 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AutoNum type="arabicPeriod"/>
            </a:pPr>
            <a:r>
              <a:rPr lang="en-US" b="1" i="1" dirty="0"/>
              <a:t>Database Management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AutoNum type="arabicPeriod"/>
            </a:pPr>
            <a:r>
              <a:rPr lang="en-US" b="1" i="1" dirty="0"/>
              <a:t>Python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AutoNum type="arabicPeriod"/>
            </a:pPr>
            <a:r>
              <a:rPr lang="en-US" b="1" i="1" dirty="0"/>
              <a:t>Tableau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AutoNum type="arabicPeriod"/>
            </a:pPr>
            <a:r>
              <a:rPr lang="en-US" b="1" i="1" dirty="0"/>
              <a:t>Microsoft </a:t>
            </a:r>
            <a:r>
              <a:rPr lang="en-US" b="1" i="1" dirty="0" err="1"/>
              <a:t>PowerBI</a:t>
            </a:r>
            <a:endParaRPr lang="en-US" b="1" i="1" dirty="0"/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AutoNum type="arabicPeriod"/>
            </a:pPr>
            <a:r>
              <a:rPr lang="en-US" b="1" i="1" dirty="0"/>
              <a:t>ETL Process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AutoNum type="arabicPeriod"/>
            </a:pPr>
            <a:r>
              <a:rPr lang="en-US" b="1" i="1" dirty="0"/>
              <a:t>Warehousing Management</a:t>
            </a:r>
          </a:p>
        </p:txBody>
      </p:sp>
      <p:pic>
        <p:nvPicPr>
          <p:cNvPr id="5" name="Content Placeholder 4" descr="A graph of different colored squares">
            <a:extLst>
              <a:ext uri="{FF2B5EF4-FFF2-40B4-BE49-F238E27FC236}">
                <a16:creationId xmlns:a16="http://schemas.microsoft.com/office/drawing/2014/main" id="{EF3141C4-4E75-8A47-7A76-D1A2656F7F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083" y="1023458"/>
            <a:ext cx="7035509" cy="492485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FB92E-B3BB-5ECE-B1DD-2F465778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6E91CC32-6A6B-4E2E-BBA1-6864F305DA26}" type="slidenum">
              <a:rPr lang="en-US">
                <a:solidFill>
                  <a:schemeClr val="bg1"/>
                </a:solidFill>
              </a:rPr>
              <a:pPr defTabSz="914400">
                <a:spcAft>
                  <a:spcPts val="600"/>
                </a:spcAft>
              </a:pPr>
              <a:t>6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095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0E9F74D-F55F-F7B2-75C2-14DECC31E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710A2054-FB7A-EA09-5DA6-8CFF31520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8379" y="0"/>
            <a:ext cx="5058469" cy="6874453"/>
          </a:xfrm>
          <a:custGeom>
            <a:avLst/>
            <a:gdLst>
              <a:gd name="connsiteX0" fmla="*/ 679539 w 5058469"/>
              <a:gd name="connsiteY0" fmla="*/ 0 h 6874453"/>
              <a:gd name="connsiteX1" fmla="*/ 5058469 w 5058469"/>
              <a:gd name="connsiteY1" fmla="*/ 0 h 6874453"/>
              <a:gd name="connsiteX2" fmla="*/ 5058469 w 5058469"/>
              <a:gd name="connsiteY2" fmla="*/ 6874453 h 6874453"/>
              <a:gd name="connsiteX3" fmla="*/ 679539 w 5058469"/>
              <a:gd name="connsiteY3" fmla="*/ 6874453 h 6874453"/>
              <a:gd name="connsiteX4" fmla="*/ 0 w 5058469"/>
              <a:gd name="connsiteY4" fmla="*/ 6194913 h 6874453"/>
              <a:gd name="connsiteX5" fmla="*/ 0 w 5058469"/>
              <a:gd name="connsiteY5" fmla="*/ 679540 h 6874453"/>
              <a:gd name="connsiteX6" fmla="*/ 679539 w 5058469"/>
              <a:gd name="connsiteY6" fmla="*/ 0 h 687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58469" h="6874453">
                <a:moveTo>
                  <a:pt x="679539" y="0"/>
                </a:moveTo>
                <a:lnTo>
                  <a:pt x="5058469" y="0"/>
                </a:lnTo>
                <a:lnTo>
                  <a:pt x="5058469" y="6874453"/>
                </a:lnTo>
                <a:lnTo>
                  <a:pt x="679539" y="6874453"/>
                </a:lnTo>
                <a:cubicBezTo>
                  <a:pt x="304240" y="6874453"/>
                  <a:pt x="0" y="6570213"/>
                  <a:pt x="0" y="6194913"/>
                </a:cubicBezTo>
                <a:lnTo>
                  <a:pt x="0" y="679540"/>
                </a:lnTo>
                <a:cubicBezTo>
                  <a:pt x="0" y="304240"/>
                  <a:pt x="304240" y="0"/>
                  <a:pt x="67953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E43791-CAB2-4E53-FCBE-7847EC87E63B}"/>
              </a:ext>
            </a:extLst>
          </p:cNvPr>
          <p:cNvSpPr txBox="1"/>
          <p:nvPr/>
        </p:nvSpPr>
        <p:spPr>
          <a:xfrm>
            <a:off x="211410" y="-276179"/>
            <a:ext cx="4256263" cy="33194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</a:pPr>
            <a:r>
              <a:rPr lang="en-US" b="1" dirty="0"/>
              <a:t>The Most Word mentioned across all skills and in job offer is :</a:t>
            </a:r>
          </a:p>
          <a:p>
            <a:pPr marL="57150" indent="-28575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/>
              <a:t>Experience</a:t>
            </a:r>
            <a:r>
              <a:rPr lang="en-US" b="1" i="1" dirty="0"/>
              <a:t> </a:t>
            </a:r>
          </a:p>
          <a:p>
            <a:pPr marL="57150" indent="-28575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</a:pPr>
            <a:endParaRPr lang="en-US" b="1" dirty="0"/>
          </a:p>
        </p:txBody>
      </p:sp>
      <p:pic>
        <p:nvPicPr>
          <p:cNvPr id="3" name="Picture 2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74F04368-2BF6-6CE3-5CAE-C9FA29D4A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90" y="956806"/>
            <a:ext cx="7063409" cy="494438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FB92E-B3BB-5ECE-B1DD-2F465778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6E91CC32-6A6B-4E2E-BBA1-6864F305DA26}" type="slidenum">
              <a:rPr lang="en-US">
                <a:solidFill>
                  <a:schemeClr val="bg1"/>
                </a:solidFill>
              </a:rPr>
              <a:pPr defTabSz="914400">
                <a:spcAft>
                  <a:spcPts val="600"/>
                </a:spcAft>
              </a:pPr>
              <a:t>7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1E1F94-B391-D59C-B707-056A32C9CF49}"/>
              </a:ext>
            </a:extLst>
          </p:cNvPr>
          <p:cNvSpPr txBox="1"/>
          <p:nvPr/>
        </p:nvSpPr>
        <p:spPr>
          <a:xfrm>
            <a:off x="211410" y="2451293"/>
            <a:ext cx="4256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Bachelor Degree is also Needed in most Jobs Offers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English </a:t>
            </a:r>
          </a:p>
        </p:txBody>
      </p:sp>
    </p:spTree>
    <p:extLst>
      <p:ext uri="{BB962C8B-B14F-4D97-AF65-F5344CB8AC3E}">
        <p14:creationId xmlns:p14="http://schemas.microsoft.com/office/powerpoint/2010/main" val="2037704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0E9F74D-F55F-F7B2-75C2-14DECC31E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710A2054-FB7A-EA09-5DA6-8CFF31520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8379" y="0"/>
            <a:ext cx="5058469" cy="6874453"/>
          </a:xfrm>
          <a:custGeom>
            <a:avLst/>
            <a:gdLst>
              <a:gd name="connsiteX0" fmla="*/ 679539 w 5058469"/>
              <a:gd name="connsiteY0" fmla="*/ 0 h 6874453"/>
              <a:gd name="connsiteX1" fmla="*/ 5058469 w 5058469"/>
              <a:gd name="connsiteY1" fmla="*/ 0 h 6874453"/>
              <a:gd name="connsiteX2" fmla="*/ 5058469 w 5058469"/>
              <a:gd name="connsiteY2" fmla="*/ 6874453 h 6874453"/>
              <a:gd name="connsiteX3" fmla="*/ 679539 w 5058469"/>
              <a:gd name="connsiteY3" fmla="*/ 6874453 h 6874453"/>
              <a:gd name="connsiteX4" fmla="*/ 0 w 5058469"/>
              <a:gd name="connsiteY4" fmla="*/ 6194913 h 6874453"/>
              <a:gd name="connsiteX5" fmla="*/ 0 w 5058469"/>
              <a:gd name="connsiteY5" fmla="*/ 679540 h 6874453"/>
              <a:gd name="connsiteX6" fmla="*/ 679539 w 5058469"/>
              <a:gd name="connsiteY6" fmla="*/ 0 h 687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58469" h="6874453">
                <a:moveTo>
                  <a:pt x="679539" y="0"/>
                </a:moveTo>
                <a:lnTo>
                  <a:pt x="5058469" y="0"/>
                </a:lnTo>
                <a:lnTo>
                  <a:pt x="5058469" y="6874453"/>
                </a:lnTo>
                <a:lnTo>
                  <a:pt x="679539" y="6874453"/>
                </a:lnTo>
                <a:cubicBezTo>
                  <a:pt x="304240" y="6874453"/>
                  <a:pt x="0" y="6570213"/>
                  <a:pt x="0" y="6194913"/>
                </a:cubicBezTo>
                <a:lnTo>
                  <a:pt x="0" y="679540"/>
                </a:lnTo>
                <a:cubicBezTo>
                  <a:pt x="0" y="304240"/>
                  <a:pt x="304240" y="0"/>
                  <a:pt x="67953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E43791-CAB2-4E53-FCBE-7847EC87E63B}"/>
              </a:ext>
            </a:extLst>
          </p:cNvPr>
          <p:cNvSpPr txBox="1"/>
          <p:nvPr/>
        </p:nvSpPr>
        <p:spPr>
          <a:xfrm>
            <a:off x="246245" y="430092"/>
            <a:ext cx="4256263" cy="33194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</a:pPr>
            <a:r>
              <a:rPr lang="en-US" b="1" dirty="0"/>
              <a:t>Soft Skills :</a:t>
            </a:r>
          </a:p>
          <a:p>
            <a:pPr marL="57150" indent="-28575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1" dirty="0"/>
              <a:t>Communication </a:t>
            </a:r>
          </a:p>
          <a:p>
            <a:pPr marL="57150" indent="-28575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1" dirty="0"/>
              <a:t>Attention to details</a:t>
            </a:r>
          </a:p>
          <a:p>
            <a:pPr marL="57150" indent="-28575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1" dirty="0"/>
              <a:t>Working in a team</a:t>
            </a:r>
          </a:p>
          <a:p>
            <a:pPr marL="57150" indent="-28575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1" dirty="0"/>
              <a:t>Making Presentation</a:t>
            </a:r>
          </a:p>
          <a:p>
            <a:pPr marL="57150" indent="-28575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1" dirty="0"/>
              <a:t>Problem Solving</a:t>
            </a:r>
          </a:p>
          <a:p>
            <a:pPr marL="57150" indent="-28575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</a:pP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FB92E-B3BB-5ECE-B1DD-2F465778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6E91CC32-6A6B-4E2E-BBA1-6864F305DA26}" type="slidenum">
              <a:rPr lang="en-US">
                <a:solidFill>
                  <a:schemeClr val="bg1"/>
                </a:solidFill>
              </a:rPr>
              <a:pPr defTabSz="914400">
                <a:spcAft>
                  <a:spcPts val="600"/>
                </a:spcAft>
              </a:pPr>
              <a:t>8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 descr="A graph of skills with different colored squares">
            <a:extLst>
              <a:ext uri="{FF2B5EF4-FFF2-40B4-BE49-F238E27FC236}">
                <a16:creationId xmlns:a16="http://schemas.microsoft.com/office/drawing/2014/main" id="{8E5C0106-F66E-749A-2945-861237359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90" y="835522"/>
            <a:ext cx="7116860" cy="498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82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0E9F74D-F55F-F7B2-75C2-14DECC31E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710A2054-FB7A-EA09-5DA6-8CFF31520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8379" y="0"/>
            <a:ext cx="5058469" cy="6874453"/>
          </a:xfrm>
          <a:custGeom>
            <a:avLst/>
            <a:gdLst>
              <a:gd name="connsiteX0" fmla="*/ 679539 w 5058469"/>
              <a:gd name="connsiteY0" fmla="*/ 0 h 6874453"/>
              <a:gd name="connsiteX1" fmla="*/ 5058469 w 5058469"/>
              <a:gd name="connsiteY1" fmla="*/ 0 h 6874453"/>
              <a:gd name="connsiteX2" fmla="*/ 5058469 w 5058469"/>
              <a:gd name="connsiteY2" fmla="*/ 6874453 h 6874453"/>
              <a:gd name="connsiteX3" fmla="*/ 679539 w 5058469"/>
              <a:gd name="connsiteY3" fmla="*/ 6874453 h 6874453"/>
              <a:gd name="connsiteX4" fmla="*/ 0 w 5058469"/>
              <a:gd name="connsiteY4" fmla="*/ 6194913 h 6874453"/>
              <a:gd name="connsiteX5" fmla="*/ 0 w 5058469"/>
              <a:gd name="connsiteY5" fmla="*/ 679540 h 6874453"/>
              <a:gd name="connsiteX6" fmla="*/ 679539 w 5058469"/>
              <a:gd name="connsiteY6" fmla="*/ 0 h 687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58469" h="6874453">
                <a:moveTo>
                  <a:pt x="679539" y="0"/>
                </a:moveTo>
                <a:lnTo>
                  <a:pt x="5058469" y="0"/>
                </a:lnTo>
                <a:lnTo>
                  <a:pt x="5058469" y="6874453"/>
                </a:lnTo>
                <a:lnTo>
                  <a:pt x="679539" y="6874453"/>
                </a:lnTo>
                <a:cubicBezTo>
                  <a:pt x="304240" y="6874453"/>
                  <a:pt x="0" y="6570213"/>
                  <a:pt x="0" y="6194913"/>
                </a:cubicBezTo>
                <a:lnTo>
                  <a:pt x="0" y="679540"/>
                </a:lnTo>
                <a:cubicBezTo>
                  <a:pt x="0" y="304240"/>
                  <a:pt x="304240" y="0"/>
                  <a:pt x="67953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E43791-CAB2-4E53-FCBE-7847EC87E63B}"/>
              </a:ext>
            </a:extLst>
          </p:cNvPr>
          <p:cNvSpPr txBox="1"/>
          <p:nvPr/>
        </p:nvSpPr>
        <p:spPr>
          <a:xfrm>
            <a:off x="263940" y="-274583"/>
            <a:ext cx="4256263" cy="33194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</a:pPr>
            <a:r>
              <a:rPr lang="en-US" b="1" dirty="0"/>
              <a:t>Analytical Skills :</a:t>
            </a:r>
          </a:p>
          <a:p>
            <a:pPr marL="57150" indent="-28575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1" dirty="0"/>
              <a:t>Statistics </a:t>
            </a:r>
          </a:p>
          <a:p>
            <a:pPr marL="57150" indent="-28575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1" dirty="0"/>
              <a:t>Reporting</a:t>
            </a:r>
          </a:p>
          <a:p>
            <a:pPr marL="57150" indent="-28575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1" dirty="0"/>
              <a:t>Making Research</a:t>
            </a:r>
          </a:p>
          <a:p>
            <a:pPr marL="57150" indent="-28575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</a:pP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FB92E-B3BB-5ECE-B1DD-2F465778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6E91CC32-6A6B-4E2E-BBA1-6864F305DA26}" type="slidenum">
              <a:rPr lang="en-US">
                <a:solidFill>
                  <a:schemeClr val="bg1"/>
                </a:solidFill>
              </a:rPr>
              <a:pPr defTabSz="914400">
                <a:spcAft>
                  <a:spcPts val="600"/>
                </a:spcAft>
              </a:pPr>
              <a:t>9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 descr="A graph of skills with blue and brown rectangles">
            <a:extLst>
              <a:ext uri="{FF2B5EF4-FFF2-40B4-BE49-F238E27FC236}">
                <a16:creationId xmlns:a16="http://schemas.microsoft.com/office/drawing/2014/main" id="{51EF52EE-38FF-67F8-7976-24955BCE1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90" y="802119"/>
            <a:ext cx="6887970" cy="482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987929"/>
      </p:ext>
    </p:extLst>
  </p:cSld>
  <p:clrMapOvr>
    <a:masterClrMapping/>
  </p:clrMapOvr>
</p:sld>
</file>

<file path=ppt/theme/theme1.xml><?xml version="1.0" encoding="utf-8"?>
<a:theme xmlns:a="http://schemas.openxmlformats.org/drawingml/2006/main" name="DylanVTI">
  <a:themeElements>
    <a:clrScheme name="AnalogousFromLightSeedLeftStep">
      <a:dk1>
        <a:srgbClr val="000000"/>
      </a:dk1>
      <a:lt1>
        <a:srgbClr val="FFFFFF"/>
      </a:lt1>
      <a:dk2>
        <a:srgbClr val="243041"/>
      </a:dk2>
      <a:lt2>
        <a:srgbClr val="E8E8E2"/>
      </a:lt2>
      <a:accent1>
        <a:srgbClr val="9796C6"/>
      </a:accent1>
      <a:accent2>
        <a:srgbClr val="7F96BA"/>
      </a:accent2>
      <a:accent3>
        <a:srgbClr val="7DACB7"/>
      </a:accent3>
      <a:accent4>
        <a:srgbClr val="78AFA3"/>
      </a:accent4>
      <a:accent5>
        <a:srgbClr val="83AE92"/>
      </a:accent5>
      <a:accent6>
        <a:srgbClr val="7DB27A"/>
      </a:accent6>
      <a:hlink>
        <a:srgbClr val="848651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ylanVTI" id="{602636BD-A055-489B-83EC-AD971B7E5F9C}" vid="{CD33A9BC-C4B5-4F36-8A14-490DC4E38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69</TotalTime>
  <Words>221</Words>
  <Application>Microsoft Office PowerPoint</Application>
  <PresentationFormat>Widescreen</PresentationFormat>
  <Paragraphs>63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Neue Haas Grotesk Text Pro</vt:lpstr>
      <vt:lpstr>DylanVTI</vt:lpstr>
      <vt:lpstr>Most Required Skills For : Data Analyst</vt:lpstr>
      <vt:lpstr>What are the most required skills to work as a Data Analyst?</vt:lpstr>
      <vt:lpstr>Tools Used :</vt:lpstr>
      <vt:lpstr>The Skills is categorized by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Most Required Skills For : Data Analyst</dc:title>
  <dc:creator>alaa mahmod</dc:creator>
  <cp:lastModifiedBy>alaa mahmod</cp:lastModifiedBy>
  <cp:revision>2</cp:revision>
  <dcterms:created xsi:type="dcterms:W3CDTF">2024-04-20T14:39:45Z</dcterms:created>
  <dcterms:modified xsi:type="dcterms:W3CDTF">2024-04-21T03:28:25Z</dcterms:modified>
</cp:coreProperties>
</file>